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0" r:id="rId2"/>
    <p:sldId id="281" r:id="rId3"/>
    <p:sldId id="290" r:id="rId4"/>
    <p:sldId id="291" r:id="rId5"/>
    <p:sldId id="292" r:id="rId6"/>
    <p:sldId id="293" r:id="rId7"/>
    <p:sldId id="296" r:id="rId8"/>
    <p:sldId id="313" r:id="rId9"/>
    <p:sldId id="297" r:id="rId10"/>
    <p:sldId id="298" r:id="rId11"/>
    <p:sldId id="280" r:id="rId12"/>
    <p:sldId id="301" r:id="rId13"/>
    <p:sldId id="300" r:id="rId14"/>
    <p:sldId id="303" r:id="rId15"/>
    <p:sldId id="304" r:id="rId16"/>
    <p:sldId id="305" r:id="rId17"/>
    <p:sldId id="306" r:id="rId18"/>
    <p:sldId id="319" r:id="rId19"/>
    <p:sldId id="312" r:id="rId20"/>
    <p:sldId id="310" r:id="rId21"/>
    <p:sldId id="311" r:id="rId22"/>
    <p:sldId id="309" r:id="rId23"/>
    <p:sldId id="316" r:id="rId24"/>
    <p:sldId id="315" r:id="rId25"/>
    <p:sldId id="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2210"/>
    <a:srgbClr val="561D0E"/>
    <a:srgbClr val="5C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1503" autoAdjust="0"/>
  </p:normalViewPr>
  <p:slideViewPr>
    <p:cSldViewPr snapToGrid="0">
      <p:cViewPr varScale="1">
        <p:scale>
          <a:sx n="104" d="100"/>
          <a:sy n="104" d="100"/>
        </p:scale>
        <p:origin x="1098" y="-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9F4CE-3DA2-46B1-AB1E-77DDF8C8D58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E228A-43BC-4F40-A6DD-48E5C1E3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D99FF-364C-A2DD-8F50-FCEA0421B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0135E-FDD8-493D-1538-6B0F22493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47E69-3D0F-8DBB-243D-F1B4D6C7F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347CB-3FFB-D662-97BA-184352D3E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70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45011-C902-F627-1B02-0314FEB34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DD115-EA6F-95A9-8223-1000FF932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8EB44-4ECC-27D5-73FF-FB0612551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1D27-F28F-E215-F222-5B405703E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45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A848E-D992-DEDC-038A-508A48612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23473-7762-87F4-9D13-EC155E691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7D28B1-549A-CE9C-5F06-154A358A7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3EF17-8538-1B6D-38D9-AEFEDC508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26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6F234-83F9-D50D-D070-026500FBD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8F6ED-D5B1-0DAC-C9D6-E4BAEBB5D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425C58-F64D-F3F4-8656-8EE5DE2CE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1A294-F0D9-A382-D870-02E33C0EC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5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DC9EC-34FE-17E7-3C7F-AE77390B0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2C0C38-6EE9-95B2-D38E-E80DD57DC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3B7F2-19F1-6A0E-F4ED-7FACFD14A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CEBAB-61A2-6DAE-F324-3765A77B7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9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AC44-7947-713C-9DB5-C2E990DF4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4BAD00-3DE1-6E74-0A31-8178822BD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414797-EE34-1E09-9F44-468F460C2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C70A8-5937-3661-D4C8-F5E7AD194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3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BDE93-68E9-4F8D-BA8F-556D69496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93337-1062-FA5D-EE6D-F22883393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C98079-2B7D-BF47-5E22-AC2097914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3A45D-8952-05EF-46C3-838B98E23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52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E2BDD-D6F9-1F75-88A1-381412688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D82923-22E0-87FA-621E-86D0BBCD4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92C0E-FE2E-FF9D-2EC2-9BDE6FC73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F2E47-8E82-4C4F-76BE-CE835F6D2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76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41641-EF2E-B86B-42CA-94191AD0E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5FD77-6DD3-22DC-887C-8F7F3A067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72E7F-07EA-665A-8CA0-E3A6DD74E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5ABDC-8E0E-76DA-AAB1-D2EB3DC51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7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EFE48-2D83-A696-D79D-B84B8E81D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F156D-2068-41A8-99F6-98FEC2027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DEF871-F52A-F3AD-B6CD-BB466EA04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8E7CC-3ABD-7393-E077-7103EF8BD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39AB6-F9E3-FE6C-D4C8-8E1FF8D82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DEE2A8-0CBF-806C-C56B-8C48D8C00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A6F8BC-98FB-A589-27BE-68357D0E9E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A5777-8034-403E-823E-FB92E8128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458EB-3F6E-9BE3-C91E-779E5125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A9E787-4B16-CE39-CCFC-5D4C04CC3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370093-BCE5-4659-57EC-3E9CEF314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894EE-76CD-71DF-6655-F8ECB4F540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33498-E944-ED52-6C59-61389F6FF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217B0-AC09-1D70-30DF-FAE49270C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9C0838-4BE2-290D-B09B-E26A7E158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BE447-5ABD-F8AA-BAC6-55868627A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4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F843D-9F91-B290-70BB-2DF08E050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EE8FB-1DD3-76DA-B4C7-AEA8FAE9B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D8A00-89A5-60FE-E1A7-565508077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C700-ADFD-D063-AAB8-E1426D070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9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51ED6-926F-40E8-A94E-FB0D38F1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16F07F-517D-379D-741D-966C884D2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4C996-EB93-1FE6-D739-C3EB421DC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E03E3-FE79-B8AD-D362-02C985DC3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41B43-3B5F-244A-246E-E70E55923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2726B-B436-CCA3-C245-172D45BB1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220036-EC9F-C1C4-9D42-EB2CE61B77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B0CD7-F80B-8882-C0A8-F9C9A1D07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E228A-43BC-4F40-A6DD-48E5C1E301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1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DD23-A577-182A-7E17-EAF020249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64167-A3AE-21B6-08B4-75DB75F69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7C5BD-39A5-A862-BD74-12EEE173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26671-29DA-3315-BC4B-999A10990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542B1-07B8-C017-C60D-BE9E0DF5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4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7F53-79CB-A658-E3E3-E70BBF81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08E76-E30E-5E85-40F2-24975C25E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ADD6F-89FF-2B84-7887-2E7435C4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ACE85-CFB5-BC3A-522C-54760FDE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C7A6F-9ED6-2219-B422-86BB23C3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B5629-24EF-A5A5-C727-DA73105F8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E4BD3-9AC6-76D9-B06B-7949DCA90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FB507-037C-509C-4C0D-91CC65B1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54181-1C2F-16F5-45BB-04F3CFA7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0A1D6-E398-AD0E-3928-1C308E46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1F67-F220-3B49-973F-088B56F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C88A1-C6E4-E044-AC6F-10256AC31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FAF27-BEF8-DA36-8C5B-FB43A43D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D494A-D45E-D931-D099-CDDDA857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2164-4B2C-A54A-F207-C6F4E798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2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6B0-E45C-D92B-777A-37E7B382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81197-757F-1FDE-AD4B-D046824BF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FD324-7295-73A9-5D7C-156F92D8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7C602-A10A-5DDB-409B-B6CD8784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F91D7-B2D2-8DB6-6092-3EFA942A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2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3B41-C0D0-B047-C2E3-21DF76EC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3DDFC-5F0E-C406-A769-892014B74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CB6D0-99FC-6ACB-420C-10A8DB3D9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A9093-8212-CD51-0999-3871C1D4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0E0B2-DF7F-7AA9-90AD-CDD9E337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A05B9-3F68-2F28-5458-37987177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2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C12E-7A44-1339-678C-8815AE7C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4A23B-77B7-1948-048D-4DF5F6878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E9343-4BAD-5B62-E8FC-F52C7756F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C1712-4C14-FBFF-1919-5D719AA05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15503-B056-9AA9-99BD-ED92D4D16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FAF6A9-AC7A-CEC5-FB91-68DC2EB7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064D0-5381-7D42-1CE3-BF0248E0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DA4504-0D02-C6DE-B1B6-BA88FF2C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8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DCA4-08C6-F741-3D18-5AFAB4022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FF5C29-C68C-102D-BB49-F730AB04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DE4D3-9973-9C84-2A87-5BC3B52E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02FFB-A96C-238F-DC3A-4157A5D7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56BD2-D2D9-1307-962A-47192C35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C305D-FFF1-C7CC-A734-9F59DF2C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40E84-F22F-9851-5BA5-52DB6A58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9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499D4-CE08-65FB-21AE-5D5AFBD3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949E-B850-1490-6116-F10600AFE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795A5-8EA4-4EA8-9375-8EE05A99E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041A2-93F2-AFC6-513D-C94CD1AB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1F992-0C5C-EC71-A4C9-B59380EE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EF696-78C7-01EB-EA5E-5A356E58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7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9BE3-3D6F-92E9-9135-49802E2C9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E349D-6C74-6F00-0B3A-5666F384D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B4FCB-24D5-8E3C-ED15-4F3F12E1B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D25FD-D00D-6962-E5AC-98D88FD4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2B0CB-19CD-0838-1D57-2C83766B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36A4F-66D4-13F9-95C4-DAB43E4E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6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DDF87-DE44-C5B3-D8F3-981A7922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6E774-023D-8142-939B-61467646A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AF906-5F60-F52D-7D1C-27C9D7085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AD63-52BB-4068-9316-9E90C251D27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520B3-D2F9-EE57-1144-DF5FB7801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5BA01-11E5-F829-266D-928E8EF98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0642-C797-4EB6-945F-82E5FB397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8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vimeo.com/91922801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.healthy-diet-healthy.you.com/ne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E5257-7B6C-7ABF-5E8B-C5D7AE538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978AEBB-45E9-A48E-F896-8DADA1856EEF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</p:txBody>
      </p:sp>
      <p:pic>
        <p:nvPicPr>
          <p:cNvPr id="1030" name="Picture 6" descr="THE ROLE OF INTEGRATIVE MEDICINE IN WOMEN’S HEALTH">
            <a:extLst>
              <a:ext uri="{FF2B5EF4-FFF2-40B4-BE49-F238E27FC236}">
                <a16:creationId xmlns:a16="http://schemas.microsoft.com/office/drawing/2014/main" id="{4468FF9E-BFDB-658A-9A10-957F488A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9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B85BCA-4B15-B0AA-6F67-305E256BA178}"/>
              </a:ext>
            </a:extLst>
          </p:cNvPr>
          <p:cNvSpPr txBox="1"/>
          <p:nvPr/>
        </p:nvSpPr>
        <p:spPr>
          <a:xfrm>
            <a:off x="5422605" y="180753"/>
            <a:ext cx="6655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Welcome to Arbonne and Healthy Habits for Life!</a:t>
            </a:r>
          </a:p>
        </p:txBody>
      </p:sp>
    </p:spTree>
    <p:extLst>
      <p:ext uri="{BB962C8B-B14F-4D97-AF65-F5344CB8AC3E}">
        <p14:creationId xmlns:p14="http://schemas.microsoft.com/office/powerpoint/2010/main" val="89024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F6EB4-1A61-0AD9-D938-975292F69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5C50D3-06FF-45D2-D1C0-0CE0EB535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13FC95-C440-A12D-B8CC-E377DDE9CF1B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8AAF2-689B-AB2D-CCAF-36F534F30147}"/>
              </a:ext>
            </a:extLst>
          </p:cNvPr>
          <p:cNvSpPr txBox="1"/>
          <p:nvPr/>
        </p:nvSpPr>
        <p:spPr>
          <a:xfrm>
            <a:off x="349102" y="94866"/>
            <a:ext cx="11493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Cells Need to be Constantly Replaced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C99D15-AAF8-950B-7FEC-F9671806F0F3}"/>
              </a:ext>
            </a:extLst>
          </p:cNvPr>
          <p:cNvSpPr txBox="1"/>
          <p:nvPr/>
        </p:nvSpPr>
        <p:spPr>
          <a:xfrm>
            <a:off x="168348" y="1345026"/>
            <a:ext cx="1185530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Age makes cells less efficient, and older cells can be cleaned out and </a:t>
            </a:r>
          </a:p>
          <a:p>
            <a:pPr algn="ctr"/>
            <a:r>
              <a:rPr lang="en-US" sz="2800" dirty="0"/>
              <a:t>replaced by new healthy ones.</a:t>
            </a:r>
          </a:p>
          <a:p>
            <a:pPr algn="ctr"/>
            <a:endParaRPr lang="en-US" sz="900" dirty="0"/>
          </a:p>
          <a:p>
            <a:pPr algn="ctr"/>
            <a:r>
              <a:rPr lang="en-US" sz="2800" dirty="0"/>
              <a:t>Autophagy is the process by which cells are destroyed, damaged </a:t>
            </a:r>
          </a:p>
          <a:p>
            <a:pPr algn="ctr"/>
            <a:r>
              <a:rPr lang="en-US" sz="2800" dirty="0"/>
              <a:t>components eliminated, and healthy parts reused as new building </a:t>
            </a:r>
          </a:p>
          <a:p>
            <a:pPr algn="ctr"/>
            <a:r>
              <a:rPr lang="en-US" sz="2800" dirty="0"/>
              <a:t>materials for repair and regeneration.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3C6BC-AB8F-493B-F86C-3AE5F994E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8353"/>
            <a:ext cx="12192000" cy="3019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28F009-7830-E0B8-4D8F-A837D78C68BF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3696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F0405F-CB97-885F-4BE6-7C1E674C3771}"/>
              </a:ext>
            </a:extLst>
          </p:cNvPr>
          <p:cNvSpPr/>
          <p:nvPr/>
        </p:nvSpPr>
        <p:spPr>
          <a:xfrm>
            <a:off x="6273208" y="562397"/>
            <a:ext cx="5178055" cy="14779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1CB6E5-D6EC-C85B-D3DF-D8F223230BD7}"/>
              </a:ext>
            </a:extLst>
          </p:cNvPr>
          <p:cNvSpPr/>
          <p:nvPr/>
        </p:nvSpPr>
        <p:spPr>
          <a:xfrm>
            <a:off x="6273209" y="2799906"/>
            <a:ext cx="5178055" cy="14779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43EC0-F2D8-BC5E-3658-2547369485D2}"/>
              </a:ext>
            </a:extLst>
          </p:cNvPr>
          <p:cNvSpPr/>
          <p:nvPr/>
        </p:nvSpPr>
        <p:spPr>
          <a:xfrm>
            <a:off x="6273209" y="4940594"/>
            <a:ext cx="5178055" cy="14779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80FCB-D85D-BEC2-63F2-7FA9B5F356A9}"/>
              </a:ext>
            </a:extLst>
          </p:cNvPr>
          <p:cNvSpPr txBox="1"/>
          <p:nvPr/>
        </p:nvSpPr>
        <p:spPr>
          <a:xfrm>
            <a:off x="6624082" y="933443"/>
            <a:ext cx="450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Fasting 17+ Hours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A9347-3789-26ED-F3F0-1AAE6E2D2DFD}"/>
              </a:ext>
            </a:extLst>
          </p:cNvPr>
          <p:cNvSpPr txBox="1"/>
          <p:nvPr/>
        </p:nvSpPr>
        <p:spPr>
          <a:xfrm>
            <a:off x="6331690" y="5356391"/>
            <a:ext cx="491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Add Resistance Exercise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36105-A376-5BC5-1398-3712A1B2D8C4}"/>
              </a:ext>
            </a:extLst>
          </p:cNvPr>
          <p:cNvSpPr txBox="1"/>
          <p:nvPr/>
        </p:nvSpPr>
        <p:spPr>
          <a:xfrm>
            <a:off x="6177517" y="2828835"/>
            <a:ext cx="540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Ignite Fat Burning Metabolism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FD36EE6-BA47-EC12-F0E6-7A45F67703D9}"/>
              </a:ext>
            </a:extLst>
          </p:cNvPr>
          <p:cNvSpPr/>
          <p:nvPr/>
        </p:nvSpPr>
        <p:spPr>
          <a:xfrm>
            <a:off x="8176438" y="1917404"/>
            <a:ext cx="1222744" cy="1034347"/>
          </a:xfrm>
          <a:prstGeom prst="downArrow">
            <a:avLst/>
          </a:prstGeom>
          <a:solidFill>
            <a:schemeClr val="bg2">
              <a:alpha val="7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D12C9A6-CC93-B4E5-97CC-FEFB64E63375}"/>
              </a:ext>
            </a:extLst>
          </p:cNvPr>
          <p:cNvSpPr/>
          <p:nvPr/>
        </p:nvSpPr>
        <p:spPr>
          <a:xfrm>
            <a:off x="8176438" y="4112362"/>
            <a:ext cx="1222744" cy="1034347"/>
          </a:xfrm>
          <a:prstGeom prst="downArrow">
            <a:avLst/>
          </a:prstGeom>
          <a:solidFill>
            <a:schemeClr val="bg2">
              <a:alpha val="7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0914DF-BD3E-DDBB-E8DC-CCF77F617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97033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BF67C5-2516-35FD-4C3C-D32903F0E8BF}"/>
              </a:ext>
            </a:extLst>
          </p:cNvPr>
          <p:cNvSpPr/>
          <p:nvPr/>
        </p:nvSpPr>
        <p:spPr>
          <a:xfrm rot="5400000" flipV="1">
            <a:off x="2117206" y="3361215"/>
            <a:ext cx="6858000" cy="1355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4523B-E021-4572-879D-8B410EE1A35E}"/>
              </a:ext>
            </a:extLst>
          </p:cNvPr>
          <p:cNvSpPr txBox="1"/>
          <p:nvPr/>
        </p:nvSpPr>
        <p:spPr>
          <a:xfrm>
            <a:off x="443909" y="1719894"/>
            <a:ext cx="47846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How to </a:t>
            </a:r>
          </a:p>
          <a:p>
            <a:pPr algn="ctr"/>
            <a:r>
              <a:rPr lang="en-US" sz="7200" b="1" dirty="0"/>
              <a:t>Induce Autophagy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22EEE-F05D-0DDD-ABAB-4D68E97F7880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7611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74900-2754-DBCC-88B4-6A7BBB437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E4E5A8-F61C-B38A-F2A8-447607F11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89C8E6-FBFF-341B-2E06-6ED914A0FDD1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1FAB8-1C7B-6B75-CE45-D63F06A8B66A}"/>
              </a:ext>
            </a:extLst>
          </p:cNvPr>
          <p:cNvSpPr txBox="1"/>
          <p:nvPr/>
        </p:nvSpPr>
        <p:spPr>
          <a:xfrm>
            <a:off x="349102" y="94866"/>
            <a:ext cx="11493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Let’s talk about OBESOGENS!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A753A-2BD3-5AC1-0083-5EEAA502700E}"/>
              </a:ext>
            </a:extLst>
          </p:cNvPr>
          <p:cNvSpPr txBox="1"/>
          <p:nvPr/>
        </p:nvSpPr>
        <p:spPr>
          <a:xfrm>
            <a:off x="168348" y="1345026"/>
            <a:ext cx="1185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Obesogens are in almost all of the products we use today! </a:t>
            </a:r>
          </a:p>
        </p:txBody>
      </p:sp>
      <p:pic>
        <p:nvPicPr>
          <p:cNvPr id="1026" name="Picture 2" descr="Best Types of Cosmetics Packaging for Beauty Products">
            <a:extLst>
              <a:ext uri="{FF2B5EF4-FFF2-40B4-BE49-F238E27FC236}">
                <a16:creationId xmlns:a16="http://schemas.microsoft.com/office/drawing/2014/main" id="{EEF955E7-B2B2-167B-DDCB-D80E67DA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89" y="2177434"/>
            <a:ext cx="7045622" cy="443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46F555-A96D-5739-850F-E14E7870AA4A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80326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EE9A5-D175-516E-ABA1-5A8A380F9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93F649-42E5-3B10-18A7-B3675D67C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809083-5239-A9BF-2EF0-481F2D3B4E02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A1A08-189A-07FF-DC63-1154AC21CA0B}"/>
              </a:ext>
            </a:extLst>
          </p:cNvPr>
          <p:cNvSpPr txBox="1"/>
          <p:nvPr/>
        </p:nvSpPr>
        <p:spPr>
          <a:xfrm>
            <a:off x="349102" y="263982"/>
            <a:ext cx="11493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ARBONNE</a:t>
            </a:r>
            <a:r>
              <a:rPr lang="en-US" sz="3200" dirty="0"/>
              <a:t> is the world leader in </a:t>
            </a:r>
            <a:r>
              <a:rPr lang="en-US" sz="3200" b="1" dirty="0"/>
              <a:t>CLEAN PERSONAL CARE PRODUCTS</a:t>
            </a:r>
            <a:r>
              <a:rPr lang="en-US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B4F023-7965-22A4-9668-37EB2B5417F1}"/>
              </a:ext>
            </a:extLst>
          </p:cNvPr>
          <p:cNvSpPr txBox="1"/>
          <p:nvPr/>
        </p:nvSpPr>
        <p:spPr>
          <a:xfrm>
            <a:off x="145709" y="1761926"/>
            <a:ext cx="61164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Arbonne strives to go beyond clean, with the elimination of 2,000 toxic ingredients!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 </a:t>
            </a:r>
            <a:r>
              <a:rPr lang="en-US" sz="2800" b="1" i="0" dirty="0">
                <a:solidFill>
                  <a:srgbClr val="252525"/>
                </a:solidFill>
                <a:effectLst/>
              </a:rPr>
              <a:t>Our Ingredient Policy </a:t>
            </a:r>
          </a:p>
          <a:p>
            <a:pPr algn="ctr"/>
            <a:r>
              <a:rPr lang="en-US" sz="2800" b="0" i="0" dirty="0">
                <a:solidFill>
                  <a:srgbClr val="252525"/>
                </a:solidFill>
                <a:effectLst/>
              </a:rPr>
              <a:t>We develop each product with meaningful ingredients, continuously raising the standards to find the perfect balance between plant-based, bio-based, and scientifically derived ingredients.</a:t>
            </a:r>
            <a:r>
              <a:rPr lang="en-US" sz="2800" b="0" i="0" dirty="0">
                <a:solidFill>
                  <a:srgbClr val="252525"/>
                </a:solidFill>
                <a:effectLst/>
                <a:latin typeface="Nunito Sans" pitchFamily="2" charset="0"/>
              </a:rPr>
              <a:t>.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93864A-DACA-4CD1-4816-0B8F906A0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870" y="1158949"/>
            <a:ext cx="5724130" cy="5699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FAD59-BF8F-36C9-3268-79D90AE343CF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374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5D09E-3968-8BF7-4F52-A25414FDE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F1FD5-72CE-5ED0-A308-EDA27E02E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81D7CD-B617-B00E-EA3E-C515B242E497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E1C28-CB17-7983-A514-C138F9EDF9A6}"/>
              </a:ext>
            </a:extLst>
          </p:cNvPr>
          <p:cNvSpPr txBox="1"/>
          <p:nvPr/>
        </p:nvSpPr>
        <p:spPr>
          <a:xfrm>
            <a:off x="349102" y="94866"/>
            <a:ext cx="1149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ARBONNE RESULTS</a:t>
            </a:r>
            <a:r>
              <a:rPr lang="en-US" sz="4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54968-9D89-FFD7-1E7B-847B536AF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17" y="1170246"/>
            <a:ext cx="10111563" cy="5687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19A4F9-C5AD-A7C5-0F83-375EDC0DC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3" y="1170245"/>
            <a:ext cx="1041990" cy="5687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874F2B-381B-7BE0-8424-C43896808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780" y="1158949"/>
            <a:ext cx="1041990" cy="5687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34B184-5749-E903-EE4E-7291E205F341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9796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6E889-12CA-7A52-4EA6-6F90FBBFC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764E7-9D8A-3F4B-3A5D-EB453F188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2EBD6D-F68C-FCA0-07D5-F21660A27D60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87795-5657-A118-83A2-579864055881}"/>
              </a:ext>
            </a:extLst>
          </p:cNvPr>
          <p:cNvSpPr txBox="1"/>
          <p:nvPr/>
        </p:nvSpPr>
        <p:spPr>
          <a:xfrm>
            <a:off x="349102" y="94866"/>
            <a:ext cx="1149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ARBONNE RESULTS</a:t>
            </a:r>
            <a:r>
              <a:rPr lang="en-US" sz="48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9B6190-8943-A294-875D-C01D18190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496" y="1417873"/>
            <a:ext cx="6184586" cy="5184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AE7CDB-6E08-651D-4320-BF21939AB9B7}"/>
              </a:ext>
            </a:extLst>
          </p:cNvPr>
          <p:cNvSpPr txBox="1"/>
          <p:nvPr/>
        </p:nvSpPr>
        <p:spPr>
          <a:xfrm>
            <a:off x="8984512" y="5280640"/>
            <a:ext cx="2721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“Get rid of sugars and grains and see what happens.”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A2AC6-62D3-FEC7-A35A-970BFF6BBE78}"/>
              </a:ext>
            </a:extLst>
          </p:cNvPr>
          <p:cNvSpPr txBox="1"/>
          <p:nvPr/>
        </p:nvSpPr>
        <p:spPr>
          <a:xfrm>
            <a:off x="349102" y="1946589"/>
            <a:ext cx="51727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No Sugars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No Grains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Nothing after dinner </a:t>
            </a:r>
          </a:p>
          <a:p>
            <a:r>
              <a:rPr lang="en-US" sz="4000" dirty="0"/>
              <a:t>        for 12 hours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/>
          </a:p>
          <a:p>
            <a:r>
              <a:rPr lang="en-US" sz="4000" dirty="0"/>
              <a:t>4.   Break your fast with       	Arbonne Protein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0E2F8-CD40-AA90-43BC-47A6365F6C9A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8526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B2BE-96DC-3B93-E3AC-D01BC331F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406571-5CFD-DC7A-71D6-03E75C8E2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BA7E1-CB01-F85F-8FE8-21AAAF92DF8E}"/>
              </a:ext>
            </a:extLst>
          </p:cNvPr>
          <p:cNvSpPr txBox="1"/>
          <p:nvPr/>
        </p:nvSpPr>
        <p:spPr>
          <a:xfrm>
            <a:off x="349102" y="94866"/>
            <a:ext cx="1149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ARBONNE RESULTS</a:t>
            </a:r>
            <a:r>
              <a:rPr lang="en-US" sz="48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2C88D-9197-76F8-A9E0-ED0876036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107" y="1158949"/>
            <a:ext cx="8771859" cy="5794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F5F33F-6379-54A7-F1AE-B68ED54C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894" y="1270037"/>
            <a:ext cx="1779180" cy="5587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22833C-488C-6816-0D68-6BEC608EE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36"/>
            <a:ext cx="1734880" cy="5687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705909-DF00-3E4B-9B14-2474B4453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516" y="1270036"/>
            <a:ext cx="437707" cy="5687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EED762-834D-5390-9E3B-FBD6C6BFE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072" y="1270036"/>
            <a:ext cx="437707" cy="56877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716BF0-6E58-B19D-19B0-B7E51D3328A1}"/>
              </a:ext>
            </a:extLst>
          </p:cNvPr>
          <p:cNvSpPr/>
          <p:nvPr/>
        </p:nvSpPr>
        <p:spPr>
          <a:xfrm>
            <a:off x="-1" y="1012138"/>
            <a:ext cx="12192000" cy="2658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3DB4B6-9881-6601-FBC8-2ED1EC3DC8E3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731857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03FA3-AF00-CCE1-F13E-C9EA79EB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B383C6-7752-609C-5881-93E26BF1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92ACA7-C616-1F8F-6DAB-637C432FC38F}"/>
              </a:ext>
            </a:extLst>
          </p:cNvPr>
          <p:cNvSpPr txBox="1"/>
          <p:nvPr/>
        </p:nvSpPr>
        <p:spPr>
          <a:xfrm>
            <a:off x="349102" y="94866"/>
            <a:ext cx="1149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ARBONNE RESULTS</a:t>
            </a:r>
            <a:r>
              <a:rPr lang="en-US" sz="48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590425-8517-B459-2011-A2F3C680157E}"/>
              </a:ext>
            </a:extLst>
          </p:cNvPr>
          <p:cNvSpPr/>
          <p:nvPr/>
        </p:nvSpPr>
        <p:spPr>
          <a:xfrm>
            <a:off x="-1" y="1012138"/>
            <a:ext cx="12192000" cy="2658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504C5-CDE5-49E3-318E-BD24B3A4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7949"/>
            <a:ext cx="12211626" cy="5580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662CC-6EE2-C511-EC2D-18EAFFA4071C}"/>
              </a:ext>
            </a:extLst>
          </p:cNvPr>
          <p:cNvSpPr txBox="1"/>
          <p:nvPr/>
        </p:nvSpPr>
        <p:spPr>
          <a:xfrm>
            <a:off x="552893" y="6228275"/>
            <a:ext cx="22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At 64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323F3-670E-EDE1-5306-8E2E1E278D30}"/>
              </a:ext>
            </a:extLst>
          </p:cNvPr>
          <p:cNvSpPr txBox="1"/>
          <p:nvPr/>
        </p:nvSpPr>
        <p:spPr>
          <a:xfrm>
            <a:off x="7230140" y="6229118"/>
            <a:ext cx="4153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And then at 74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0AA91-E740-FE6E-21B5-922E7B060EBC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546567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31BEE-CD86-8EA5-F0BC-2364D0260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A9671-28B9-11A0-1C14-517CA8010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0C04CD-306A-565D-231C-C86B89F7D96F}"/>
              </a:ext>
            </a:extLst>
          </p:cNvPr>
          <p:cNvSpPr txBox="1"/>
          <p:nvPr/>
        </p:nvSpPr>
        <p:spPr>
          <a:xfrm>
            <a:off x="349100" y="-94095"/>
            <a:ext cx="11493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rgbClr val="000000"/>
                </a:solidFill>
                <a:effectLst/>
              </a:rPr>
              <a:t>Dr. Deana Holdren </a:t>
            </a:r>
            <a:r>
              <a:rPr lang="en-US" sz="3600" b="1" dirty="0">
                <a:solidFill>
                  <a:srgbClr val="000000"/>
                </a:solidFill>
              </a:rPr>
              <a:t>on 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</a:rPr>
              <a:t>regaining and supporting our metabolic health</a:t>
            </a:r>
            <a:endParaRPr lang="en-US" sz="3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B6A75C-EB6B-BF58-7AAE-DC68B6BEAF50}"/>
              </a:ext>
            </a:extLst>
          </p:cNvPr>
          <p:cNvSpPr/>
          <p:nvPr/>
        </p:nvSpPr>
        <p:spPr>
          <a:xfrm>
            <a:off x="-1" y="1012138"/>
            <a:ext cx="12192000" cy="2658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2547BF-6C21-FF09-E10A-3C5E182FF8D5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18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9BC2BB39-4B37-D3D7-3157-8B8CAD7D4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06" y="1510929"/>
            <a:ext cx="8789187" cy="4545501"/>
          </a:xfrm>
          <a:prstGeom prst="rect">
            <a:avLst/>
          </a:prstGeom>
        </p:spPr>
      </p:pic>
      <p:pic>
        <p:nvPicPr>
          <p:cNvPr id="7" name="Graphic 6" descr="Play">
            <a:hlinkClick r:id="rId4"/>
            <a:extLst>
              <a:ext uri="{FF2B5EF4-FFF2-40B4-BE49-F238E27FC236}">
                <a16:creationId xmlns:a16="http://schemas.microsoft.com/office/drawing/2014/main" id="{8837428C-0039-2B62-4784-5ACDD04FF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8109" y="3302224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E16674-32A7-074C-93DA-B2DD067F7804}"/>
              </a:ext>
            </a:extLst>
          </p:cNvPr>
          <p:cNvSpPr txBox="1"/>
          <p:nvPr/>
        </p:nvSpPr>
        <p:spPr>
          <a:xfrm>
            <a:off x="4434819" y="6289408"/>
            <a:ext cx="358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Link: </a:t>
            </a:r>
            <a:r>
              <a:rPr lang="en-US" dirty="0">
                <a:hlinkClick r:id="rId4"/>
              </a:rPr>
              <a:t>https://vimeo.com/919228016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46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01D00-198F-2CB2-5FC0-3647DB17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5CB6FA-217B-9B3D-1CEA-5FBB16593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B79207-BF4A-5FD0-0906-3401E5664805}"/>
              </a:ext>
            </a:extLst>
          </p:cNvPr>
          <p:cNvSpPr txBox="1"/>
          <p:nvPr/>
        </p:nvSpPr>
        <p:spPr>
          <a:xfrm>
            <a:off x="349101" y="156421"/>
            <a:ext cx="1149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/>
              <a:t>PREFERRED CLIENT SPECIALS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4BA06A-F565-824E-5FD3-538C1FFD399F}"/>
              </a:ext>
            </a:extLst>
          </p:cNvPr>
          <p:cNvSpPr/>
          <p:nvPr/>
        </p:nvSpPr>
        <p:spPr>
          <a:xfrm>
            <a:off x="-1" y="1012138"/>
            <a:ext cx="12192000" cy="5399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F7BA2-0C89-B4C0-85FF-B5D3DFFE1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0" y="3603084"/>
            <a:ext cx="6225071" cy="3098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A6710D-2BC7-7D6C-BE0C-66B3001C3DBF}"/>
              </a:ext>
            </a:extLst>
          </p:cNvPr>
          <p:cNvSpPr txBox="1"/>
          <p:nvPr/>
        </p:nvSpPr>
        <p:spPr>
          <a:xfrm>
            <a:off x="101300" y="1699925"/>
            <a:ext cx="673543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6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Days to Healthy Living Set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 $555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Preferred Client Price $</a:t>
            </a:r>
            <a:r>
              <a:rPr lang="en-US" sz="2200" b="1" dirty="0">
                <a:latin typeface="Calibri" panose="020F0502020204030204"/>
              </a:rPr>
              <a:t>333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atin typeface="Calibri" panose="020F0502020204030204"/>
              </a:rPr>
              <a:t>PLUS- Choose a Free Gift from the Free Product List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B1082-CA00-05E4-E397-09E231C8AC3B}"/>
              </a:ext>
            </a:extLst>
          </p:cNvPr>
          <p:cNvSpPr txBox="1"/>
          <p:nvPr/>
        </p:nvSpPr>
        <p:spPr>
          <a:xfrm>
            <a:off x="101300" y="1049808"/>
            <a:ext cx="688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$29 Sign-Up Fee – Save 20% and More for 1 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12BBEA-F64C-ECB2-39B8-BC440C6A166F}"/>
              </a:ext>
            </a:extLst>
          </p:cNvPr>
          <p:cNvSpPr txBox="1"/>
          <p:nvPr/>
        </p:nvSpPr>
        <p:spPr>
          <a:xfrm>
            <a:off x="6987655" y="1042808"/>
            <a:ext cx="520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Recommended Add-Ons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7F6CA0F-C53C-558E-E37A-CD2523BC1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3967712" y="3814589"/>
            <a:ext cx="5980565" cy="80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1D46DA-7740-684B-EE9A-871A40C9A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065" y="1607340"/>
            <a:ext cx="4769297" cy="50942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DA0047-B723-0FE6-CB6A-2D378D536A98}"/>
              </a:ext>
            </a:extLst>
          </p:cNvPr>
          <p:cNvSpPr txBox="1"/>
          <p:nvPr/>
        </p:nvSpPr>
        <p:spPr>
          <a:xfrm>
            <a:off x="11532147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>
                    <a:lumMod val="50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40722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B7771-14C1-6F28-CD74-592E4121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27E975-7582-A737-3D62-561AB952B847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550AB-9C8C-50A8-2570-1F90BC2A971C}"/>
              </a:ext>
            </a:extLst>
          </p:cNvPr>
          <p:cNvSpPr txBox="1"/>
          <p:nvPr/>
        </p:nvSpPr>
        <p:spPr>
          <a:xfrm>
            <a:off x="349102" y="94866"/>
            <a:ext cx="1149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Metabolism what is it? Do I have one?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9F6A8A-2844-C75C-3820-D4FF89ADE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94" y="1253813"/>
            <a:ext cx="8559209" cy="5326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3458F3-107C-EA30-75C9-83CC78A0C834}"/>
              </a:ext>
            </a:extLst>
          </p:cNvPr>
          <p:cNvSpPr txBox="1"/>
          <p:nvPr/>
        </p:nvSpPr>
        <p:spPr>
          <a:xfrm>
            <a:off x="11677338" y="6239914"/>
            <a:ext cx="73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7710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F9ED5-A154-1204-07DD-A51FB18B6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A719BA-BFC6-953E-7444-26C39B3B2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B2480D-CF2E-F1FB-7905-E471BF8FA79E}"/>
              </a:ext>
            </a:extLst>
          </p:cNvPr>
          <p:cNvSpPr txBox="1"/>
          <p:nvPr/>
        </p:nvSpPr>
        <p:spPr>
          <a:xfrm>
            <a:off x="349101" y="156421"/>
            <a:ext cx="1149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/>
              <a:t>PREFERRED CLIENT SPECIALS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4AE404-1100-D3B6-82CE-3D944B75CC9D}"/>
              </a:ext>
            </a:extLst>
          </p:cNvPr>
          <p:cNvSpPr/>
          <p:nvPr/>
        </p:nvSpPr>
        <p:spPr>
          <a:xfrm>
            <a:off x="-1" y="1012138"/>
            <a:ext cx="12192000" cy="5399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C0C28-E4E3-66D7-F499-F0D2E5EDC861}"/>
              </a:ext>
            </a:extLst>
          </p:cNvPr>
          <p:cNvSpPr txBox="1"/>
          <p:nvPr/>
        </p:nvSpPr>
        <p:spPr>
          <a:xfrm>
            <a:off x="101300" y="1699925"/>
            <a:ext cx="70840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Healthy Habits for Life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 $215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Preferred Client Price $</a:t>
            </a:r>
            <a:r>
              <a:rPr lang="en-US" sz="2200" b="1" dirty="0">
                <a:latin typeface="Calibri" panose="020F0502020204030204"/>
              </a:rPr>
              <a:t>172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atin typeface="Calibri" panose="020F0502020204030204"/>
              </a:rPr>
              <a:t>PLUS- Choose a Free Gift from the Free Product List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C0C344-C087-9A03-A89A-D2895D656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91" y="3960208"/>
            <a:ext cx="5155587" cy="27413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0E2740-8AB4-9791-2A0A-F4D477E4B463}"/>
              </a:ext>
            </a:extLst>
          </p:cNvPr>
          <p:cNvSpPr txBox="1"/>
          <p:nvPr/>
        </p:nvSpPr>
        <p:spPr>
          <a:xfrm>
            <a:off x="101300" y="1049808"/>
            <a:ext cx="688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$29 Sign-Up Fee – Save 20% and More for 1 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15101E-778B-262B-0F55-2529FF3AE065}"/>
              </a:ext>
            </a:extLst>
          </p:cNvPr>
          <p:cNvSpPr txBox="1"/>
          <p:nvPr/>
        </p:nvSpPr>
        <p:spPr>
          <a:xfrm>
            <a:off x="6987655" y="1042808"/>
            <a:ext cx="520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Recommended Add-Ons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60177FA-CBBF-04CC-B14E-9EE075CD2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3967712" y="3814589"/>
            <a:ext cx="5980565" cy="800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6F890A-16B1-7D27-36F7-B46BF5F1D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065" y="1607340"/>
            <a:ext cx="4769297" cy="50942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35DB01-2FDE-A02E-D8D1-8B89A29393F5}"/>
              </a:ext>
            </a:extLst>
          </p:cNvPr>
          <p:cNvSpPr txBox="1"/>
          <p:nvPr/>
        </p:nvSpPr>
        <p:spPr>
          <a:xfrm>
            <a:off x="11532147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>
                    <a:lumMod val="50000"/>
                  </a:schemeClr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42203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A9F60-8F86-D457-C796-7A7BDE6A2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81F265-5942-908E-8086-D09986D47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A807E8-6E69-27E4-5D7F-B88A39650313}"/>
              </a:ext>
            </a:extLst>
          </p:cNvPr>
          <p:cNvSpPr txBox="1"/>
          <p:nvPr/>
        </p:nvSpPr>
        <p:spPr>
          <a:xfrm>
            <a:off x="349101" y="156421"/>
            <a:ext cx="1149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/>
              <a:t>PREFERRED CLIENT SPECIALS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E7DB83-CC19-9623-E94B-4C2D228C77DF}"/>
              </a:ext>
            </a:extLst>
          </p:cNvPr>
          <p:cNvSpPr/>
          <p:nvPr/>
        </p:nvSpPr>
        <p:spPr>
          <a:xfrm>
            <a:off x="-1" y="1012138"/>
            <a:ext cx="12192000" cy="5399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907C8-7C01-3074-8B3A-DBC855024640}"/>
              </a:ext>
            </a:extLst>
          </p:cNvPr>
          <p:cNvSpPr txBox="1"/>
          <p:nvPr/>
        </p:nvSpPr>
        <p:spPr>
          <a:xfrm>
            <a:off x="101300" y="1699925"/>
            <a:ext cx="7084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Daily Gut Reset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 $</a:t>
            </a:r>
            <a:r>
              <a:rPr lang="en-US" sz="2400" b="1" dirty="0">
                <a:latin typeface="Calibri" panose="020F0502020204030204"/>
              </a:rPr>
              <a:t>189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Preferred Client Price $</a:t>
            </a:r>
            <a:r>
              <a:rPr lang="en-US" sz="2200" b="1" dirty="0">
                <a:latin typeface="Calibri" panose="020F0502020204030204"/>
              </a:rPr>
              <a:t>151.20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atin typeface="Calibri" panose="020F0502020204030204"/>
              </a:rPr>
              <a:t>PLUS- Choose a Free Gift from the Free Product List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Daily Gut &amp; Energy Bundle">
            <a:extLst>
              <a:ext uri="{FF2B5EF4-FFF2-40B4-BE49-F238E27FC236}">
                <a16:creationId xmlns:a16="http://schemas.microsoft.com/office/drawing/2014/main" id="{F507AEB3-D1EA-EC16-1E43-160A3DAF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09" y="2945704"/>
            <a:ext cx="4562917" cy="45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AF76E8-C8EB-7CCD-1D8F-60764B1D6C36}"/>
              </a:ext>
            </a:extLst>
          </p:cNvPr>
          <p:cNvSpPr txBox="1"/>
          <p:nvPr/>
        </p:nvSpPr>
        <p:spPr>
          <a:xfrm>
            <a:off x="101300" y="1049808"/>
            <a:ext cx="688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$29 Sign-Up Fee – Save 20% and More for 1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37249-AEFF-3264-01AE-8C64A8BCA906}"/>
              </a:ext>
            </a:extLst>
          </p:cNvPr>
          <p:cNvSpPr txBox="1"/>
          <p:nvPr/>
        </p:nvSpPr>
        <p:spPr>
          <a:xfrm>
            <a:off x="6987655" y="1042808"/>
            <a:ext cx="520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Recommended Add-Ons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CE1C82-6573-B95D-9B08-A5A1D4E72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3967712" y="3814589"/>
            <a:ext cx="5980565" cy="80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DBD7DA-E7D2-9B18-4419-452FBCB47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065" y="1607340"/>
            <a:ext cx="4769297" cy="5094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EF3819-8373-7DBB-4199-056B4FF563A4}"/>
              </a:ext>
            </a:extLst>
          </p:cNvPr>
          <p:cNvSpPr txBox="1"/>
          <p:nvPr/>
        </p:nvSpPr>
        <p:spPr>
          <a:xfrm>
            <a:off x="11532147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>
                    <a:lumMod val="50000"/>
                  </a:schemeClr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363086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B99B1-B373-DFF6-CD15-638D0D830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68A66-9169-70A7-5892-1CC05B998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009EBD-F5AE-A564-A282-32E245AC0E3D}"/>
              </a:ext>
            </a:extLst>
          </p:cNvPr>
          <p:cNvSpPr txBox="1"/>
          <p:nvPr/>
        </p:nvSpPr>
        <p:spPr>
          <a:xfrm>
            <a:off x="349101" y="156421"/>
            <a:ext cx="1149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 </a:t>
            </a:r>
            <a:r>
              <a:rPr lang="en-US" sz="4000" b="1" dirty="0"/>
              <a:t>PREFERRED CLIENT SPECIALS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E9EE9-4674-2384-8E14-466EF88189D6}"/>
              </a:ext>
            </a:extLst>
          </p:cNvPr>
          <p:cNvSpPr/>
          <p:nvPr/>
        </p:nvSpPr>
        <p:spPr>
          <a:xfrm>
            <a:off x="-1" y="1012138"/>
            <a:ext cx="12192000" cy="5399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5D4CB-20EF-A73C-EDA1-9D76EE7ACF02}"/>
              </a:ext>
            </a:extLst>
          </p:cNvPr>
          <p:cNvSpPr txBox="1"/>
          <p:nvPr/>
        </p:nvSpPr>
        <p:spPr>
          <a:xfrm>
            <a:off x="101300" y="1699925"/>
            <a:ext cx="70840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DermResults Advanced 5- Step Regimen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 $</a:t>
            </a:r>
            <a:r>
              <a:rPr lang="en-US" sz="2400" b="1" dirty="0">
                <a:latin typeface="Calibri" panose="020F0502020204030204"/>
              </a:rPr>
              <a:t>351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Preferred Client Price $280.80</a:t>
            </a:r>
            <a:endParaRPr lang="en-US" sz="2200" b="1" dirty="0"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latin typeface="Calibri" panose="020F0502020204030204"/>
              </a:rPr>
              <a:t>PLUS- Choose a Free Gift from the Free Product List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539E4-3A2C-36A6-18E4-5DBC18C7A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01" y="3763374"/>
            <a:ext cx="4657533" cy="2789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73ED8-E905-2324-D0A9-3A0FEA8737F5}"/>
              </a:ext>
            </a:extLst>
          </p:cNvPr>
          <p:cNvSpPr txBox="1"/>
          <p:nvPr/>
        </p:nvSpPr>
        <p:spPr>
          <a:xfrm>
            <a:off x="101300" y="1049808"/>
            <a:ext cx="6886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$29 Sign-Up Fee – Save 20% and More for 1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ED9402-772C-5E29-E448-84630F3F2C08}"/>
              </a:ext>
            </a:extLst>
          </p:cNvPr>
          <p:cNvSpPr txBox="1"/>
          <p:nvPr/>
        </p:nvSpPr>
        <p:spPr>
          <a:xfrm>
            <a:off x="6987655" y="1042808"/>
            <a:ext cx="520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Recommended Add-Ons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4916AA-22EB-F7CA-EC5A-F497D6A19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3967712" y="3814589"/>
            <a:ext cx="5980565" cy="80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12B773-41B1-5886-41E6-44A6E3467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1065" y="1607340"/>
            <a:ext cx="4769297" cy="50942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3632DB-2628-4C1D-29DF-6993917C2BBE}"/>
              </a:ext>
            </a:extLst>
          </p:cNvPr>
          <p:cNvSpPr txBox="1"/>
          <p:nvPr/>
        </p:nvSpPr>
        <p:spPr>
          <a:xfrm>
            <a:off x="11532147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>
                    <a:lumMod val="50000"/>
                  </a:schemeClr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52448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8180D-CFDB-CDD2-E253-BD4E72D6B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DDFF0F-4B2E-B4ED-3405-6C4F2B2E0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C64EE5-4956-95E5-68EE-30FAF645F4FF}"/>
              </a:ext>
            </a:extLst>
          </p:cNvPr>
          <p:cNvSpPr txBox="1"/>
          <p:nvPr/>
        </p:nvSpPr>
        <p:spPr>
          <a:xfrm>
            <a:off x="349101" y="156421"/>
            <a:ext cx="1149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 ways to Win with Arbonne</a:t>
            </a:r>
            <a:r>
              <a:rPr lang="en-US" sz="40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85A76D-CAB2-E1DB-76A0-C7713770B5FC}"/>
              </a:ext>
            </a:extLst>
          </p:cNvPr>
          <p:cNvSpPr/>
          <p:nvPr/>
        </p:nvSpPr>
        <p:spPr>
          <a:xfrm>
            <a:off x="-1" y="1012138"/>
            <a:ext cx="12192000" cy="2658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655E3-FEDF-F2F1-97CB-1937B4BE58D9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23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E74EAC4-B3EB-F5B6-F0BB-D2222E75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51" y="1868613"/>
            <a:ext cx="4742122" cy="4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9250AB6F-CDD7-675D-D1BC-95F28CF44CAA}"/>
              </a:ext>
            </a:extLst>
          </p:cNvPr>
          <p:cNvSpPr txBox="1"/>
          <p:nvPr/>
        </p:nvSpPr>
        <p:spPr>
          <a:xfrm>
            <a:off x="4529471" y="1931044"/>
            <a:ext cx="716457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/>
              <a:t>PREFERRED CLIENT-$29</a:t>
            </a:r>
          </a:p>
          <a:p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Eligible to join with your very first order</a:t>
            </a:r>
          </a:p>
          <a:p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20% - 30%  and more every time you shop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Free shipping with qualifying 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Free product with qualifying order</a:t>
            </a:r>
          </a:p>
          <a:p>
            <a:endParaRPr lang="en-US" sz="32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2F66F-EF3C-1F74-C10F-776BC1DF3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3798" y="4180409"/>
            <a:ext cx="63251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D8B79-ADD4-F102-6334-3F8EEFE52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96E424-DD5D-2D47-779C-44C8816D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588AD8-9AAB-1575-D27D-96C2883B3ECE}"/>
              </a:ext>
            </a:extLst>
          </p:cNvPr>
          <p:cNvSpPr txBox="1"/>
          <p:nvPr/>
        </p:nvSpPr>
        <p:spPr>
          <a:xfrm>
            <a:off x="349101" y="156421"/>
            <a:ext cx="1149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 ways to Win with Arbonne</a:t>
            </a:r>
            <a:r>
              <a:rPr lang="en-US" sz="40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85C251-F962-8F76-6E17-0322DF16D15F}"/>
              </a:ext>
            </a:extLst>
          </p:cNvPr>
          <p:cNvSpPr/>
          <p:nvPr/>
        </p:nvSpPr>
        <p:spPr>
          <a:xfrm>
            <a:off x="-1" y="1012138"/>
            <a:ext cx="12192000" cy="2658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D7769-96B3-2494-7B36-291D43AEF990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B6AAA29-6CB5-109A-E1F6-240F9944F382}"/>
              </a:ext>
            </a:extLst>
          </p:cNvPr>
          <p:cNvSpPr txBox="1"/>
          <p:nvPr/>
        </p:nvSpPr>
        <p:spPr>
          <a:xfrm>
            <a:off x="5663082" y="1713067"/>
            <a:ext cx="6528917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/>
              <a:t>Host / Brand Ambassador</a:t>
            </a:r>
          </a:p>
          <a:p>
            <a:endParaRPr lang="en-US" sz="32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Host and get the best discounts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Become a Brand Ambassador get </a:t>
            </a:r>
          </a:p>
          <a:p>
            <a:pPr marL="457200"/>
            <a:r>
              <a:rPr lang="en-US" sz="3000" dirty="0"/>
              <a:t>paid every time someone you refer purchases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35% discount on all your purchases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Earn enough from just referring to pay for your orders and </a:t>
            </a:r>
            <a:r>
              <a:rPr lang="en-US" sz="3000" b="1" dirty="0"/>
              <a:t>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endParaRPr lang="en-US" sz="3200" b="1" i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5EB0B5B-7DD4-46DE-FE99-59509E0BA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3612"/>
            <a:ext cx="5663082" cy="50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B4BAE-1336-6144-8ADE-63B0EA1D4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742" y="3246104"/>
            <a:ext cx="632515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5B7077-EF30-3803-6B4E-78531A029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6638" y="6382716"/>
            <a:ext cx="632515" cy="365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AE14A5-E67B-FCFE-8E74-3671D16FE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742" y="3246104"/>
            <a:ext cx="632515" cy="3657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89C2D0-D0FE-BD17-51A8-323D079649AD}"/>
              </a:ext>
            </a:extLst>
          </p:cNvPr>
          <p:cNvSpPr txBox="1"/>
          <p:nvPr/>
        </p:nvSpPr>
        <p:spPr>
          <a:xfrm>
            <a:off x="11526637" y="6291794"/>
            <a:ext cx="63251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42362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595D9-6762-3DBB-9D72-B86F649BC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5EB22-3F51-AA17-46FA-0579C99FE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9E960D-76A4-6B45-74BD-E6C2416DA68D}"/>
              </a:ext>
            </a:extLst>
          </p:cNvPr>
          <p:cNvSpPr txBox="1"/>
          <p:nvPr/>
        </p:nvSpPr>
        <p:spPr>
          <a:xfrm>
            <a:off x="349101" y="156421"/>
            <a:ext cx="1149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3 ways to Win with Arbonne</a:t>
            </a:r>
            <a:r>
              <a:rPr lang="en-US" sz="40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5730BC-D2D6-3FB0-FE70-5769C4392960}"/>
              </a:ext>
            </a:extLst>
          </p:cNvPr>
          <p:cNvSpPr/>
          <p:nvPr/>
        </p:nvSpPr>
        <p:spPr>
          <a:xfrm>
            <a:off x="-1" y="1012138"/>
            <a:ext cx="12192000" cy="2658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05F3B2-309D-F18D-5FC6-AF935D79F352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bg1">
                    <a:lumMod val="50000"/>
                  </a:schemeClr>
                </a:solidFill>
              </a:rPr>
              <a:t>24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9FAA4CA-8167-8525-6017-DBC5B67D66C3}"/>
              </a:ext>
            </a:extLst>
          </p:cNvPr>
          <p:cNvSpPr txBox="1"/>
          <p:nvPr/>
        </p:nvSpPr>
        <p:spPr>
          <a:xfrm>
            <a:off x="5663082" y="1596982"/>
            <a:ext cx="633932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/>
              <a:t>Brand Partner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35% to 45% discount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Earn 15% on your PC’s purchases – paid weekly</a:t>
            </a:r>
          </a:p>
          <a:p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Earn commissions and overrides on your team up to 18%</a:t>
            </a:r>
          </a:p>
          <a:p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Run your global business from your phone wherever you are, or virtually</a:t>
            </a:r>
          </a:p>
          <a:p>
            <a:endParaRPr lang="en-US" sz="3200" b="1" i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0345D9E-AFFF-6EA6-E16A-6BFD6077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3612"/>
            <a:ext cx="5663082" cy="507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8A1539-78D5-96F1-5233-318125D56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1236"/>
            <a:ext cx="5378089" cy="5532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994BE-3005-4A87-9CB9-398D7999F7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1425" y="5907433"/>
            <a:ext cx="63251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A35CD-06D4-6677-15D5-8EF9DEC27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4FBF3-4565-6529-0F06-83C1A6C6C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AEDC07-3706-1D15-0240-B5FE22DEED35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E20B1-ACA3-08C8-509A-C387D8D29210}"/>
              </a:ext>
            </a:extLst>
          </p:cNvPr>
          <p:cNvSpPr txBox="1"/>
          <p:nvPr/>
        </p:nvSpPr>
        <p:spPr>
          <a:xfrm>
            <a:off x="349102" y="94866"/>
            <a:ext cx="1149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Metabolism: Fat or Sugar Burning?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33E837-3664-9745-AB31-1DB4862EFD0F}"/>
              </a:ext>
            </a:extLst>
          </p:cNvPr>
          <p:cNvSpPr txBox="1"/>
          <p:nvPr/>
        </p:nvSpPr>
        <p:spPr>
          <a:xfrm>
            <a:off x="168349" y="1484924"/>
            <a:ext cx="1185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body can burn sugar or fat for energy, but the body’s default position is sugar burning.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C31D9-66B0-B304-9E19-49033F81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9163"/>
            <a:ext cx="12192000" cy="45188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979628-7A35-E4E4-28D1-EBB11D2CB6F5}"/>
              </a:ext>
            </a:extLst>
          </p:cNvPr>
          <p:cNvSpPr txBox="1"/>
          <p:nvPr/>
        </p:nvSpPr>
        <p:spPr>
          <a:xfrm>
            <a:off x="2986791" y="3278062"/>
            <a:ext cx="621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98F7DA-C806-038E-D17D-33607558701B}"/>
              </a:ext>
            </a:extLst>
          </p:cNvPr>
          <p:cNvSpPr txBox="1"/>
          <p:nvPr/>
        </p:nvSpPr>
        <p:spPr>
          <a:xfrm>
            <a:off x="11602387" y="6239914"/>
            <a:ext cx="421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746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0E496-D78B-38C4-ACC0-6865748B2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9B50BD-FFD2-5A40-3217-8C0B49C19200}"/>
              </a:ext>
            </a:extLst>
          </p:cNvPr>
          <p:cNvSpPr txBox="1"/>
          <p:nvPr/>
        </p:nvSpPr>
        <p:spPr>
          <a:xfrm>
            <a:off x="5390537" y="1941067"/>
            <a:ext cx="672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>
                <a:cs typeface="Calibri" panose="020F0502020204030204" pitchFamily="34" charset="0"/>
              </a:rPr>
              <a:t>Clean</a:t>
            </a:r>
            <a:r>
              <a:rPr lang="en-US" sz="4400" dirty="0">
                <a:cs typeface="Calibri" panose="020F0502020204030204" pitchFamily="34" charset="0"/>
              </a:rPr>
              <a:t> Products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DB66D-5614-B9E3-9F6A-27D45B698293}"/>
              </a:ext>
            </a:extLst>
          </p:cNvPr>
          <p:cNvSpPr/>
          <p:nvPr/>
        </p:nvSpPr>
        <p:spPr>
          <a:xfrm>
            <a:off x="5148121" y="1602718"/>
            <a:ext cx="7043879" cy="1214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BD6CF9-B982-568A-CB30-B121CDFA4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4812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4B0721-2FCF-B92B-1031-6B2936CA364B}"/>
              </a:ext>
            </a:extLst>
          </p:cNvPr>
          <p:cNvSpPr txBox="1"/>
          <p:nvPr/>
        </p:nvSpPr>
        <p:spPr>
          <a:xfrm>
            <a:off x="5509334" y="2762498"/>
            <a:ext cx="694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Certified Gluten Free, Vegan, non-GMO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No artificial colors, flavors or sweeteners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Never tested on animals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F70821-0489-E03A-DE19-B92612C73937}"/>
              </a:ext>
            </a:extLst>
          </p:cNvPr>
          <p:cNvSpPr txBox="1"/>
          <p:nvPr/>
        </p:nvSpPr>
        <p:spPr>
          <a:xfrm>
            <a:off x="5243520" y="4270810"/>
            <a:ext cx="69484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cs typeface="Calibri" panose="020F0502020204030204" pitchFamily="34" charset="0"/>
              </a:rPr>
              <a:t>Arbonne sets the standard…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Continually striving to eliminate ingredients that are damaging to the environment and going far beyond the norm by banning over 2000 harmful ingredients. Our products give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REAL HEALTH BENEFITS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with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HIGH IMPACT RESULTS!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A69428-704B-9A9D-F923-310504B5617F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1B300-94DD-DE01-F822-22787CD5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120" y="-39134"/>
            <a:ext cx="7043880" cy="1641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F05F5D-8CC7-6D2F-F9AF-ECE1E5464B54}"/>
              </a:ext>
            </a:extLst>
          </p:cNvPr>
          <p:cNvSpPr txBox="1"/>
          <p:nvPr/>
        </p:nvSpPr>
        <p:spPr>
          <a:xfrm>
            <a:off x="5148119" y="278437"/>
            <a:ext cx="6916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+mj-lt"/>
                <a:cs typeface="Calibri" panose="020F0502020204030204" pitchFamily="34" charset="0"/>
              </a:rPr>
              <a:t>Our Brand Promise</a:t>
            </a:r>
          </a:p>
        </p:txBody>
      </p:sp>
    </p:spTree>
    <p:extLst>
      <p:ext uri="{BB962C8B-B14F-4D97-AF65-F5344CB8AC3E}">
        <p14:creationId xmlns:p14="http://schemas.microsoft.com/office/powerpoint/2010/main" val="281354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997B6-27AE-02E3-F064-51A963CE5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4E7410-0D01-2A43-6DDA-65E95CB0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B1E2A0-A1AA-6C41-2B11-34CAC2F1755A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049B0-ADC7-F9E6-9570-5C5571B5C2C6}"/>
              </a:ext>
            </a:extLst>
          </p:cNvPr>
          <p:cNvSpPr txBox="1"/>
          <p:nvPr/>
        </p:nvSpPr>
        <p:spPr>
          <a:xfrm>
            <a:off x="349102" y="94866"/>
            <a:ext cx="11493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But I Eat Healthy!!!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D80B5E-37FD-D26A-B651-D90733EE9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947" y="1628992"/>
            <a:ext cx="4628705" cy="4607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08C277-05D1-E616-16F2-24A6226BCF33}"/>
              </a:ext>
            </a:extLst>
          </p:cNvPr>
          <p:cNvSpPr txBox="1"/>
          <p:nvPr/>
        </p:nvSpPr>
        <p:spPr>
          <a:xfrm>
            <a:off x="549348" y="1659285"/>
            <a:ext cx="56246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current Standard America Diet (SAD) is built on the “food pyramid” and is build on </a:t>
            </a:r>
            <a:r>
              <a:rPr lang="en-US" sz="2800" b="1" dirty="0"/>
              <a:t>6—11 daily servings of bread, cereal, rice and pasta.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In 1950 America consumed </a:t>
            </a:r>
            <a:r>
              <a:rPr lang="en-US" sz="2800" b="1" dirty="0"/>
              <a:t>2 pounds of sugar annually per person, today it is 150 pounds!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5330D-541D-7A18-F5B3-3F80B8BD2279}"/>
              </a:ext>
            </a:extLst>
          </p:cNvPr>
          <p:cNvSpPr txBox="1"/>
          <p:nvPr/>
        </p:nvSpPr>
        <p:spPr>
          <a:xfrm>
            <a:off x="116956" y="6301469"/>
            <a:ext cx="480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http://.healthy-diet-healthy.you.com/new</a:t>
            </a:r>
            <a:r>
              <a:rPr lang="en-US" sz="1200" dirty="0"/>
              <a:t> </a:t>
            </a:r>
          </a:p>
          <a:p>
            <a:r>
              <a:rPr lang="en-US" sz="1200" dirty="0"/>
              <a:t>food pyramid.html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C374B-A7ED-8656-6F47-E7974DCABB50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1662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12B15-E309-9057-7B36-FBFFF2F56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535A5A-9F2D-0EC4-47EA-DC209EF4F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4E2C08-D9E7-8425-98ED-A74CA226A890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FB316-9A69-EAE3-2613-D37BEFFA7F68}"/>
              </a:ext>
            </a:extLst>
          </p:cNvPr>
          <p:cNvSpPr txBox="1"/>
          <p:nvPr/>
        </p:nvSpPr>
        <p:spPr>
          <a:xfrm>
            <a:off x="349102" y="94866"/>
            <a:ext cx="11493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Sugar and Grain Rich S.A.D. = Insulin Resistance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25AB4B-7FE7-3000-BA9A-1680D5953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742" y="1177148"/>
            <a:ext cx="5950513" cy="56808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CACA00-C040-D290-E9AD-6ABDFCF90D1E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6000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835D1-7E40-E486-F12E-4004D3EA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949DF5-D022-4902-4FD3-08A711025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C76173-DDC7-5827-2FC4-57CBB718986F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75B35E-21E9-94FF-6129-0B6C4DD66205}"/>
              </a:ext>
            </a:extLst>
          </p:cNvPr>
          <p:cNvSpPr txBox="1"/>
          <p:nvPr/>
        </p:nvSpPr>
        <p:spPr>
          <a:xfrm>
            <a:off x="349102" y="94866"/>
            <a:ext cx="11493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Am I Insulin Resistant?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5B661-30B9-0406-D1FE-278B173DD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8949"/>
            <a:ext cx="12192000" cy="5699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1905FB-541F-1AD1-6AB5-4337A8106218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4546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7B062-0B12-3BB8-652B-FAFC8E491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E30D5A-B89C-8C1C-76B9-FB99E7D93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74B6CC-CCD1-9CD3-79E6-C45E31B848E9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EFDB86-367C-9E71-23CB-ADE423EF9E72}"/>
              </a:ext>
            </a:extLst>
          </p:cNvPr>
          <p:cNvSpPr txBox="1"/>
          <p:nvPr/>
        </p:nvSpPr>
        <p:spPr>
          <a:xfrm>
            <a:off x="349102" y="94866"/>
            <a:ext cx="11493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Getting Started—For the Next Two Weeks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59156-3BDC-8301-89B1-F3E4A8C3E423}"/>
              </a:ext>
            </a:extLst>
          </p:cNvPr>
          <p:cNvSpPr txBox="1"/>
          <p:nvPr/>
        </p:nvSpPr>
        <p:spPr>
          <a:xfrm>
            <a:off x="469024" y="1718649"/>
            <a:ext cx="115699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Step 1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  </a:t>
            </a:r>
            <a:r>
              <a:rPr lang="en-US" sz="2400" b="1" dirty="0">
                <a:solidFill>
                  <a:srgbClr val="000000"/>
                </a:solidFill>
              </a:rPr>
              <a:t>D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on’t eat after dinner for 12 hours. </a:t>
            </a:r>
            <a:r>
              <a:rPr lang="en-US" sz="2400" b="1" dirty="0">
                <a:solidFill>
                  <a:srgbClr val="000000"/>
                </a:solidFill>
              </a:rPr>
              <a:t>IMPORTANT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B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reak your fast with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fat and protein 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</a:rPr>
              <a:t>such as an avocado in a protein shake.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Step 2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 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Eat No sugar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(no honey, agave, syrup, etc.), and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no grains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(wheat, oats, rice)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fontAlgn="base"/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Step 3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  Keep daily net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carbs from 20g to no more than 50g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(this works to shift your metabolism to fat burning). </a:t>
            </a:r>
          </a:p>
          <a:p>
            <a:pPr fontAlgn="base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fontAlgn="base"/>
            <a:endParaRPr lang="en-US" sz="2000" dirty="0">
              <a:solidFill>
                <a:srgbClr val="000000"/>
              </a:solidFill>
            </a:endParaRPr>
          </a:p>
          <a:p>
            <a:pPr fontAlgn="base"/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Step 4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: 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Eat whole foods </a:t>
            </a:r>
            <a:r>
              <a:rPr lang="en-US" sz="2400" dirty="0">
                <a:solidFill>
                  <a:srgbClr val="000000"/>
                </a:solidFill>
              </a:rPr>
              <a:t>one ingredient -think broccoli),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</a:rPr>
              <a:t>and good fats 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en-US" sz="2400" i="0" u="none" strike="noStrike" dirty="0">
                <a:solidFill>
                  <a:srgbClr val="000000"/>
                </a:solidFill>
                <a:effectLst/>
              </a:rPr>
              <a:t>avocado, coconut oil butter and olive oil</a:t>
            </a:r>
          </a:p>
          <a:p>
            <a:pPr fontAlgn="base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20227-2624-9862-8204-779E0ED4756B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929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7D378-1B5A-6D8B-D19E-F8D678848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4CA534-6BD8-04D6-BB62-D1A46B3D9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1020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0C249F-0922-F7FC-72DF-F6AF2235CE5D}"/>
              </a:ext>
            </a:extLst>
          </p:cNvPr>
          <p:cNvSpPr/>
          <p:nvPr/>
        </p:nvSpPr>
        <p:spPr>
          <a:xfrm>
            <a:off x="0" y="1020727"/>
            <a:ext cx="12192000" cy="1382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8E165-7288-82BC-28BC-128EE6A6BD00}"/>
              </a:ext>
            </a:extLst>
          </p:cNvPr>
          <p:cNvSpPr txBox="1"/>
          <p:nvPr/>
        </p:nvSpPr>
        <p:spPr>
          <a:xfrm>
            <a:off x="349102" y="94866"/>
            <a:ext cx="11493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What is Autophagy?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D53A5-E089-AF12-072E-343CAFDAF19A}"/>
              </a:ext>
            </a:extLst>
          </p:cNvPr>
          <p:cNvSpPr txBox="1"/>
          <p:nvPr/>
        </p:nvSpPr>
        <p:spPr>
          <a:xfrm>
            <a:off x="168348" y="1345026"/>
            <a:ext cx="11855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Built in Body Cleansing for Waste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0F211-662F-222D-CDB9-E55AFC900FB3}"/>
              </a:ext>
            </a:extLst>
          </p:cNvPr>
          <p:cNvSpPr/>
          <p:nvPr/>
        </p:nvSpPr>
        <p:spPr>
          <a:xfrm>
            <a:off x="0" y="2115879"/>
            <a:ext cx="12192000" cy="4742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C32169-B40E-A040-D7AA-668C8B7CA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925" y="2115879"/>
            <a:ext cx="5040149" cy="44316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3284F-5AC8-ED59-94AA-FB2151BE450A}"/>
              </a:ext>
            </a:extLst>
          </p:cNvPr>
          <p:cNvSpPr txBox="1"/>
          <p:nvPr/>
        </p:nvSpPr>
        <p:spPr>
          <a:xfrm>
            <a:off x="11470971" y="6273225"/>
            <a:ext cx="8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44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18589</TotalTime>
  <Words>873</Words>
  <Application>Microsoft Office PowerPoint</Application>
  <PresentationFormat>Widescreen</PresentationFormat>
  <Paragraphs>175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Nunito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Wilkinson</dc:creator>
  <cp:lastModifiedBy>Laura Free</cp:lastModifiedBy>
  <cp:revision>24</cp:revision>
  <dcterms:created xsi:type="dcterms:W3CDTF">2024-02-13T20:56:33Z</dcterms:created>
  <dcterms:modified xsi:type="dcterms:W3CDTF">2024-03-13T12:01:49Z</dcterms:modified>
</cp:coreProperties>
</file>